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9" r:id="rId4"/>
    <p:sldId id="261" r:id="rId5"/>
    <p:sldId id="262" r:id="rId6"/>
    <p:sldId id="303" r:id="rId7"/>
    <p:sldId id="304" r:id="rId8"/>
    <p:sldId id="263" r:id="rId9"/>
    <p:sldId id="293" r:id="rId10"/>
    <p:sldId id="276" r:id="rId11"/>
    <p:sldId id="286" r:id="rId12"/>
    <p:sldId id="287" r:id="rId13"/>
    <p:sldId id="270" r:id="rId14"/>
    <p:sldId id="271" r:id="rId15"/>
    <p:sldId id="272" r:id="rId1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slide" Target="slide6.xml"/><Relationship Id="rId6" Type="http://schemas.openxmlformats.org/officeDocument/2006/relationships/slide" Target="slide5.xml"/><Relationship Id="rId5" Type="http://schemas.openxmlformats.org/officeDocument/2006/relationships/slide" Target="slide4.xml"/><Relationship Id="rId4" Type="http://schemas.openxmlformats.org/officeDocument/2006/relationships/slide" Target="slide3.xml"/><Relationship Id="rId3" Type="http://schemas.openxmlformats.org/officeDocument/2006/relationships/slide" Target="slide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425" y="1910715"/>
            <a:ext cx="8146415" cy="3371215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grpSp>
        <p:nvGrpSpPr>
          <p:cNvPr id="10" name="组合 9"/>
          <p:cNvGrpSpPr/>
          <p:nvPr/>
        </p:nvGrpSpPr>
        <p:grpSpPr>
          <a:xfrm>
            <a:off x="955054" y="4900708"/>
            <a:ext cx="724486" cy="458769"/>
            <a:chOff x="560275" y="3433438"/>
            <a:chExt cx="1198188" cy="758734"/>
          </a:xfrm>
        </p:grpSpPr>
        <p:sp>
          <p:nvSpPr>
            <p:cNvPr id="11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785349" y="2564414"/>
            <a:ext cx="3818633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4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itchFamily="34" charset="0"/>
                <a:ea typeface="Arial" pitchFamily="34" charset="0"/>
                <a:sym typeface="+mn-ea"/>
              </a:rPr>
              <a:t>Lesson 3</a:t>
            </a:r>
            <a:endParaRPr lang="zh-CN" sz="40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18945" y="3642360"/>
            <a:ext cx="830072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itchFamily="34" charset="0"/>
                <a:ea typeface="Arial" pitchFamily="34" charset="0"/>
                <a:sym typeface="+mn-ea"/>
              </a:rPr>
              <a:t>micro:bit</a:t>
            </a:r>
            <a:r>
              <a:rPr lang="zh-CN" altLang="en-US" sz="3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itchFamily="34" charset="0"/>
                <a:ea typeface="Arial" pitchFamily="34" charset="0"/>
                <a:sym typeface="+mn-ea"/>
              </a:rPr>
              <a:t> </a:t>
            </a:r>
            <a:r>
              <a:rPr lang="en-US" altLang="zh-CN" sz="3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itchFamily="34" charset="0"/>
                <a:ea typeface="Arial" pitchFamily="34" charset="0"/>
                <a:sym typeface="+mn-ea"/>
              </a:rPr>
              <a:t>basic lesson 3“Color tracking”</a:t>
            </a:r>
            <a:endParaRPr lang="en-US" altLang="zh-CN" sz="3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itchFamily="34" charset="0"/>
              <a:ea typeface="Arial" pitchFamily="34" charset="0"/>
            </a:endParaRPr>
          </a:p>
          <a:p>
            <a:pPr algn="ctr"/>
            <a:endParaRPr lang="en-US" altLang="zh-CN" sz="3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宋体" pitchFamily="2" charset="-122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5" name="标题 14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610" y="1614170"/>
            <a:ext cx="9551035" cy="362966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29" name="任意多边形 28"/>
          <p:cNvSpPr/>
          <p:nvPr/>
        </p:nvSpPr>
        <p:spPr>
          <a:xfrm>
            <a:off x="567055" y="1280795"/>
            <a:ext cx="1042035" cy="76136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317514" y="5177568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567055" y="1520190"/>
            <a:ext cx="115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Part3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460" y="1614170"/>
            <a:ext cx="5245100" cy="331025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607810" y="2670810"/>
            <a:ext cx="42106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2400" dirty="0">
                <a:solidFill>
                  <a:schemeClr val="accent5">
                    <a:lumMod val="75000"/>
                  </a:schemeClr>
                </a:solidFill>
                <a:ea typeface="宋体" pitchFamily="2" charset="-122"/>
                <a:cs typeface="+mn-lt"/>
              </a:rPr>
              <a:t>         </a:t>
            </a:r>
            <a:r>
              <a:rPr sz="2400" dirty="0">
                <a:solidFill>
                  <a:schemeClr val="accent5">
                    <a:lumMod val="75000"/>
                  </a:schemeClr>
                </a:solidFill>
                <a:ea typeface="宋体" pitchFamily="2" charset="-122"/>
                <a:cs typeface="+mn-lt"/>
              </a:rPr>
              <a:t>Use this building block when controlling the lights built into the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ea typeface="宋体" pitchFamily="2" charset="-122"/>
                <a:cs typeface="+mn-lt"/>
              </a:rPr>
              <a:t>micro:bit Game Handle.</a:t>
            </a:r>
            <a:endParaRPr lang="en-US" sz="2400" dirty="0">
              <a:solidFill>
                <a:schemeClr val="accent5">
                  <a:lumMod val="75000"/>
                </a:schemeClr>
              </a:solidFill>
              <a:ea typeface="宋体" pitchFamily="2" charset="-122"/>
              <a:cs typeface="+mn-lt"/>
            </a:endParaRPr>
          </a:p>
        </p:txBody>
      </p:sp>
      <p:sp>
        <p:nvSpPr>
          <p:cNvPr id="19" name="标题 18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830" y="1433195"/>
            <a:ext cx="9551035" cy="362966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29" name="任意多边形 28"/>
          <p:cNvSpPr/>
          <p:nvPr/>
        </p:nvSpPr>
        <p:spPr>
          <a:xfrm>
            <a:off x="567055" y="1280795"/>
            <a:ext cx="1042035" cy="76136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317514" y="5177568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567055" y="1520190"/>
            <a:ext cx="115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Part3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737985" y="2762250"/>
            <a:ext cx="279527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 dirty="0">
                <a:solidFill>
                  <a:schemeClr val="accent5">
                    <a:lumMod val="75000"/>
                  </a:schemeClr>
                </a:solidFill>
                <a:ea typeface="宋体" pitchFamily="2" charset="-122"/>
                <a:cs typeface="+mn-lt"/>
                <a:sym typeface="+mn-ea"/>
              </a:rPr>
              <a:t>        </a:t>
            </a:r>
            <a:r>
              <a:rPr lang="zh-CN" sz="2400" dirty="0">
                <a:solidFill>
                  <a:schemeClr val="accent5">
                    <a:lumMod val="75000"/>
                  </a:schemeClr>
                </a:solidFill>
                <a:ea typeface="宋体" pitchFamily="2" charset="-122"/>
                <a:cs typeface="+mn-lt"/>
                <a:sym typeface="+mn-ea"/>
              </a:rPr>
              <a:t>Select the color that the light on the handle is lit</a:t>
            </a:r>
            <a:r>
              <a:rPr lang="en-US" altLang="zh-CN" sz="2400" dirty="0">
                <a:solidFill>
                  <a:schemeClr val="accent5">
                    <a:lumMod val="75000"/>
                  </a:schemeClr>
                </a:solidFill>
                <a:ea typeface="宋体" pitchFamily="2" charset="-122"/>
                <a:cs typeface="+mn-lt"/>
                <a:sym typeface="+mn-ea"/>
              </a:rPr>
              <a:t>.</a:t>
            </a:r>
            <a:endParaRPr lang="en-US" altLang="zh-CN" sz="2400" dirty="0">
              <a:solidFill>
                <a:schemeClr val="accent5">
                  <a:lumMod val="75000"/>
                </a:schemeClr>
              </a:solidFill>
              <a:ea typeface="宋体" pitchFamily="2" charset="-122"/>
              <a:cs typeface="+mn-lt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915" y="1627505"/>
            <a:ext cx="4888230" cy="3099435"/>
          </a:xfrm>
          <a:prstGeom prst="rect">
            <a:avLst/>
          </a:prstGeom>
        </p:spPr>
      </p:pic>
      <p:sp>
        <p:nvSpPr>
          <p:cNvPr id="19" name="标题 18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140" y="1827530"/>
            <a:ext cx="9551035" cy="362966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29" name="任意多边形 28"/>
          <p:cNvSpPr/>
          <p:nvPr/>
        </p:nvSpPr>
        <p:spPr>
          <a:xfrm>
            <a:off x="567055" y="1280795"/>
            <a:ext cx="1042035" cy="76136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317514" y="5177568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567055" y="1520190"/>
            <a:ext cx="115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Part4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424930" y="4464685"/>
            <a:ext cx="4093210" cy="8255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1600" dirty="0">
                <a:solidFill>
                  <a:schemeClr val="accent5">
                    <a:lumMod val="75000"/>
                  </a:schemeClr>
                </a:solidFill>
                <a:ea typeface="宋体" pitchFamily="2" charset="-122"/>
                <a:cs typeface="+mn-lt"/>
                <a:sym typeface="+mn-ea"/>
              </a:rPr>
              <a:t>This is the complete building block for this course, let's download it to the micro:bit Game Handle.</a:t>
            </a:r>
            <a:endParaRPr lang="zh-CN" sz="1600" dirty="0">
              <a:solidFill>
                <a:schemeClr val="accent5">
                  <a:lumMod val="75000"/>
                </a:schemeClr>
              </a:solidFill>
              <a:latin typeface="宋体" pitchFamily="2" charset="-122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9" name="标题 18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88405" y="2303780"/>
            <a:ext cx="4257040" cy="9467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1400" b="1" dirty="0">
                <a:solidFill>
                  <a:srgbClr val="FF0000"/>
                </a:solidFill>
                <a:ea typeface="宋体" pitchFamily="2" charset="-122"/>
                <a:cs typeface="+mn-lt"/>
                <a:sym typeface="+mn-ea"/>
              </a:rPr>
              <a:t>! </a:t>
            </a:r>
            <a:r>
              <a:rPr lang="en-US" sz="1400" b="1" dirty="0">
                <a:solidFill>
                  <a:srgbClr val="FF0000"/>
                </a:solidFill>
                <a:ea typeface="宋体" pitchFamily="2" charset="-122"/>
                <a:cs typeface="+mn-lt"/>
                <a:sym typeface="+mn-ea"/>
              </a:rPr>
              <a:t>N</a:t>
            </a:r>
            <a:r>
              <a:rPr sz="1400" b="1" dirty="0">
                <a:solidFill>
                  <a:srgbClr val="FF0000"/>
                </a:solidFill>
                <a:ea typeface="宋体" pitchFamily="2" charset="-122"/>
                <a:cs typeface="+mn-lt"/>
                <a:sym typeface="+mn-ea"/>
              </a:rPr>
              <a:t>ote:</a:t>
            </a:r>
            <a:endParaRPr lang="zh-CN" sz="1400" b="1" dirty="0">
              <a:solidFill>
                <a:srgbClr val="FF0000"/>
              </a:solidFill>
              <a:latin typeface="宋体" pitchFamily="2" charset="-122"/>
              <a:ea typeface="宋体" pitchFamily="2" charset="-122"/>
              <a:cs typeface="+mn-lt"/>
              <a:sym typeface="+mn-ea"/>
            </a:endParaRPr>
          </a:p>
          <a:p>
            <a:pPr algn="l"/>
            <a:r>
              <a:rPr lang="zh-CN" sz="1400" b="1" dirty="0">
                <a:solidFill>
                  <a:srgbClr val="FF0000"/>
                </a:solidFill>
                <a:ea typeface="宋体" pitchFamily="2" charset="-122"/>
                <a:cs typeface="+mn-lt"/>
                <a:sym typeface="+mn-ea"/>
              </a:rPr>
              <a:t>Because the colorful water flow l</a:t>
            </a:r>
            <a:r>
              <a:rPr lang="en-US" altLang="zh-CN" sz="1400" b="1" dirty="0">
                <a:solidFill>
                  <a:srgbClr val="FF0000"/>
                </a:solidFill>
                <a:ea typeface="宋体" pitchFamily="2" charset="-122"/>
                <a:cs typeface="+mn-lt"/>
                <a:sym typeface="+mn-ea"/>
              </a:rPr>
              <a:t>ight </a:t>
            </a:r>
            <a:r>
              <a:rPr lang="zh-CN" sz="1400" b="1" dirty="0">
                <a:solidFill>
                  <a:srgbClr val="FF0000"/>
                </a:solidFill>
                <a:ea typeface="宋体" pitchFamily="2" charset="-122"/>
                <a:cs typeface="+mn-lt"/>
                <a:sym typeface="+mn-ea"/>
              </a:rPr>
              <a:t>uses the P4 pin, it is multiplexed with the pin of the micro:bit dot matrix. So we need to turn off the LED during initialization.</a:t>
            </a:r>
            <a:endParaRPr lang="zh-CN" sz="1400" b="1" dirty="0">
              <a:solidFill>
                <a:srgbClr val="FF0000"/>
              </a:solidFill>
              <a:ea typeface="宋体" pitchFamily="2" charset="-122"/>
              <a:cs typeface="+mn-lt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730" y="1882775"/>
            <a:ext cx="4943475" cy="348678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50" y="1820545"/>
            <a:ext cx="9568815" cy="3636645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29" name="任意多边形 28"/>
          <p:cNvSpPr/>
          <p:nvPr/>
        </p:nvSpPr>
        <p:spPr>
          <a:xfrm>
            <a:off x="567055" y="1280795"/>
            <a:ext cx="1042035" cy="76136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317514" y="5177568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567055" y="1520190"/>
            <a:ext cx="115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Part5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286635" y="1911350"/>
            <a:ext cx="7618095" cy="33864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400" dirty="0">
                <a:solidFill>
                  <a:schemeClr val="accent5">
                    <a:lumMod val="75000"/>
                  </a:schemeClr>
                </a:solidFill>
                <a:ea typeface="方正少儿_GBK" panose="02000000000000000000" charset="-122"/>
                <a:sym typeface="+mn-ea"/>
              </a:rPr>
              <a:t>Do you learn the course today?</a:t>
            </a:r>
            <a:endParaRPr lang="zh-CN" altLang="en-US" sz="2400" dirty="0">
              <a:solidFill>
                <a:schemeClr val="accent5">
                  <a:lumMod val="75000"/>
                </a:schemeClr>
              </a:solidFill>
              <a:ea typeface="方正少儿_GBK" panose="02000000000000000000" charset="-122"/>
              <a:sym typeface="+mn-ea"/>
            </a:endParaRPr>
          </a:p>
          <a:p>
            <a:pPr algn="l"/>
            <a:r>
              <a:rPr lang="zh-CN" altLang="en-US" sz="2400" dirty="0">
                <a:solidFill>
                  <a:schemeClr val="accent5">
                    <a:lumMod val="75000"/>
                  </a:schemeClr>
                </a:solidFill>
                <a:ea typeface="方正少儿_GBK" panose="02000000000000000000" charset="-122"/>
                <a:sym typeface="+mn-ea"/>
              </a:rPr>
              <a:t>If you learn to do it, give yourself a top quack.</a:t>
            </a:r>
            <a:endParaRPr lang="zh-CN" altLang="en-US" sz="2400" dirty="0">
              <a:solidFill>
                <a:schemeClr val="accent5">
                  <a:lumMod val="75000"/>
                </a:schemeClr>
              </a:solidFill>
              <a:ea typeface="方正少儿_GBK" panose="02000000000000000000" charset="-122"/>
              <a:sym typeface="+mn-ea"/>
            </a:endParaRPr>
          </a:p>
          <a:p>
            <a:pPr algn="l"/>
            <a:r>
              <a:rPr lang="zh-CN" altLang="en-US" sz="2400" dirty="0">
                <a:solidFill>
                  <a:schemeClr val="accent5">
                    <a:lumMod val="75000"/>
                  </a:schemeClr>
                </a:solidFill>
                <a:ea typeface="方正少儿_GBK" panose="02000000000000000000" charset="-122"/>
                <a:sym typeface="+mn-ea"/>
              </a:rPr>
              <a:t>Now give you a homework assignment.</a:t>
            </a:r>
            <a:endParaRPr lang="en-US" altLang="zh-CN" sz="2400" dirty="0">
              <a:solidFill>
                <a:schemeClr val="accent5">
                  <a:lumMod val="75000"/>
                </a:schemeClr>
              </a:solidFill>
              <a:ea typeface="方正少儿_GBK" panose="02000000000000000000" charset="-122"/>
              <a:sym typeface="+mn-ea"/>
            </a:endParaRPr>
          </a:p>
          <a:p>
            <a:pPr algn="l"/>
            <a:endParaRPr lang="zh-CN" altLang="en-US" sz="2400" dirty="0">
              <a:solidFill>
                <a:srgbClr val="FF0000"/>
              </a:solidFill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  <a:p>
            <a:pPr algn="l"/>
            <a:r>
              <a:rPr sz="2400" dirty="0">
                <a:solidFill>
                  <a:srgbClr val="FF0000"/>
                </a:solidFill>
                <a:ea typeface="宋体" pitchFamily="2" charset="-122"/>
                <a:cs typeface="+mn-lt"/>
                <a:sym typeface="+mn-ea"/>
              </a:rPr>
              <a:t>Write a program, when the different buttons on the handle are pressed, the colorful lights respectively perform a light, a running light, a marquee, and a breathing light.</a:t>
            </a:r>
            <a:endParaRPr sz="2400" dirty="0">
              <a:solidFill>
                <a:srgbClr val="FF0000"/>
              </a:solidFill>
              <a:ea typeface="宋体" pitchFamily="2" charset="-122"/>
              <a:cs typeface="+mn-lt"/>
              <a:sym typeface="+mn-ea"/>
            </a:endParaRPr>
          </a:p>
          <a:p>
            <a:pPr algn="l"/>
            <a:endParaRPr lang="en-US" altLang="zh-CN" sz="2400"/>
          </a:p>
          <a:p>
            <a:pPr algn="l"/>
            <a:r>
              <a:rPr lang="zh-CN" altLang="en-US" sz="2400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Start your little brain. Try it.</a:t>
            </a:r>
            <a:endParaRPr lang="zh-CN" altLang="en-US" sz="2400" dirty="0">
              <a:solidFill>
                <a:schemeClr val="accent5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sp>
        <p:nvSpPr>
          <p:cNvPr id="19" name="标题 18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317514" y="5177568"/>
            <a:ext cx="724486" cy="458769"/>
            <a:chOff x="560275" y="3433438"/>
            <a:chExt cx="1198188" cy="758734"/>
          </a:xfrm>
        </p:grpSpPr>
        <p:sp>
          <p:nvSpPr>
            <p:cNvPr id="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" name="任意多边形 9"/>
          <p:cNvSpPr/>
          <p:nvPr/>
        </p:nvSpPr>
        <p:spPr>
          <a:xfrm>
            <a:off x="3429635" y="1655445"/>
            <a:ext cx="6214745" cy="354647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mtClean="0"/>
              <a:t> </a:t>
            </a:r>
            <a:endParaRPr lang="en-US" altLang="zh-CN" dirty="0" smtClean="0"/>
          </a:p>
        </p:txBody>
      </p:sp>
      <p:sp>
        <p:nvSpPr>
          <p:cNvPr id="11" name="任意多边形 10"/>
          <p:cNvSpPr/>
          <p:nvPr/>
        </p:nvSpPr>
        <p:spPr>
          <a:xfrm>
            <a:off x="9067011" y="1756459"/>
            <a:ext cx="1451304" cy="888061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9103501" y="2122108"/>
            <a:ext cx="13794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ea typeface="方正少儿_GBK" panose="02000000000000000000" charset="-122"/>
              </a:rPr>
              <a:t>micro:bit</a:t>
            </a:r>
            <a:r>
              <a:rPr lang="zh-CN" altLang="en-US" dirty="0" smtClean="0">
                <a:solidFill>
                  <a:schemeClr val="accent5">
                    <a:lumMod val="75000"/>
                  </a:schemeClr>
                </a:solidFill>
                <a:ea typeface="方正喵呜体" panose="02010600010101010101" pitchFamily="2" charset="-122"/>
              </a:rPr>
              <a:t>    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ea typeface="方正喵呜体" panose="02010600010101010101" pitchFamily="2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378460" y="3372485"/>
            <a:ext cx="2078990" cy="127190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标题 14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ea typeface="微软雅黑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90116" y="3886256"/>
            <a:ext cx="10928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ea typeface="方正少儿_GBK" panose="02000000000000000000" charset="-122"/>
              </a:rPr>
              <a:t>Yahboom</a:t>
            </a:r>
            <a:endParaRPr lang="en-US" altLang="zh-CN" dirty="0">
              <a:solidFill>
                <a:schemeClr val="accent5">
                  <a:lumMod val="75000"/>
                </a:schemeClr>
              </a:solidFill>
              <a:ea typeface="方正少儿_GBK" panose="020000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992880" y="3686175"/>
            <a:ext cx="586740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4400" dirty="0">
                <a:solidFill>
                  <a:schemeClr val="accent5">
                    <a:lumMod val="75000"/>
                  </a:schemeClr>
                </a:solidFill>
                <a:ea typeface="方正少儿_GBK" panose="02000000000000000000" charset="-122"/>
              </a:rPr>
              <a:t>Thanks for watching！</a:t>
            </a:r>
            <a:endParaRPr lang="zh-CN" altLang="en-US" sz="4400" dirty="0">
              <a:solidFill>
                <a:schemeClr val="accent5">
                  <a:lumMod val="75000"/>
                </a:schemeClr>
              </a:solidFill>
              <a:ea typeface="方正少儿_GBK" panose="020000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040" y="1925320"/>
            <a:ext cx="9011920" cy="3424555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7" name="任意多边形 6"/>
          <p:cNvSpPr/>
          <p:nvPr/>
        </p:nvSpPr>
        <p:spPr>
          <a:xfrm>
            <a:off x="628015" y="1433195"/>
            <a:ext cx="822325" cy="558800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725819" y="4891183"/>
            <a:ext cx="724486" cy="458769"/>
            <a:chOff x="560275" y="3433438"/>
            <a:chExt cx="1198188" cy="758734"/>
          </a:xfrm>
        </p:grpSpPr>
        <p:sp>
          <p:nvSpPr>
            <p:cNvPr id="18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9037955" y="3073400"/>
            <a:ext cx="943610" cy="3683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r>
              <a:rPr lang="en-US" altLang="zh-CN" dirty="0" smtClean="0">
                <a:latin typeface="Arial" pitchFamily="34" charset="0"/>
                <a:ea typeface="Arial" pitchFamily="34" charset="0"/>
              </a:rPr>
              <a:t>Part 5</a:t>
            </a:r>
            <a:endParaRPr lang="en-US" altLang="zh-CN" dirty="0" smtClean="0">
              <a:latin typeface="Arial" pitchFamily="34" charset="0"/>
              <a:ea typeface="Arial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038027" y="3594209"/>
            <a:ext cx="1287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ea typeface="Arial" pitchFamily="34" charset="0"/>
                <a:sym typeface="+mn-ea"/>
                <a:hlinkClick r:id="rId3" action="ppaction://hlinksldjump"/>
              </a:rPr>
              <a:t>Have a try 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黑体" charset="-122"/>
              <a:ea typeface="黑体" charset="-122"/>
            </a:endParaRPr>
          </a:p>
        </p:txBody>
      </p:sp>
      <p:sp>
        <p:nvSpPr>
          <p:cNvPr id="23" name="标题 22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761222" y="3594033"/>
            <a:ext cx="1681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dirty="0">
                <a:solidFill>
                  <a:srgbClr val="0070C0"/>
                </a:solidFill>
                <a:latin typeface="Arial" pitchFamily="34" charset="0"/>
                <a:ea typeface="Arial" pitchFamily="34" charset="0"/>
                <a:hlinkClick r:id="rId4" action="ppaction://hlinksldjump"/>
              </a:rPr>
              <a:t>Learning goals</a:t>
            </a:r>
            <a:endParaRPr lang="zh-CN" altLang="en-US" dirty="0">
              <a:solidFill>
                <a:srgbClr val="0070C0"/>
              </a:solidFill>
              <a:latin typeface="Arial" pitchFamily="34" charset="0"/>
              <a:ea typeface="Arial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593581" y="3594033"/>
            <a:ext cx="1363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ea typeface="Arial" pitchFamily="34" charset="0"/>
                <a:sym typeface="+mn-ea"/>
                <a:hlinkClick r:id="rId5" action="ppaction://hlinksldjump"/>
              </a:rPr>
              <a:t>Preparation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Arial" pitchFamily="34" charset="0"/>
              <a:ea typeface="Arial" pitchFamily="34" charset="0"/>
              <a:sym typeface="+mn-ea"/>
              <a:hlinkClick r:id="rId5" action="ppaction://hlinksldjump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121759" y="3594033"/>
            <a:ext cx="1948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ea typeface="Arial" pitchFamily="34" charset="0"/>
                <a:hlinkClick r:id="rId6" action="ppaction://hlinksldjump"/>
              </a:rPr>
              <a:t>Search for blocks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Arial" pitchFamily="34" charset="0"/>
              <a:ea typeface="Arial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134297" y="3594209"/>
            <a:ext cx="180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ea typeface="Arial" pitchFamily="34" charset="0"/>
                <a:hlinkClick r:id="rId7" action="ppaction://hlinksldjump"/>
              </a:rPr>
              <a:t>Combin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ea typeface="Arial" pitchFamily="34" charset="0"/>
                <a:hlinkClick r:id="rId7" action="ppaction://hlinksldjump"/>
              </a:rPr>
              <a:t>e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ea typeface="Arial" pitchFamily="34" charset="0"/>
                <a:hlinkClick r:id="rId7" action="ppaction://hlinksldjump"/>
              </a:rPr>
              <a:t> blocks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Arial" pitchFamily="34" charset="0"/>
              <a:ea typeface="Arial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326351" y="3073322"/>
            <a:ext cx="781050" cy="3683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dirty="0" smtClean="0">
                <a:latin typeface="Arial" pitchFamily="34" charset="0"/>
                <a:ea typeface="Arial" pitchFamily="34" charset="0"/>
              </a:rPr>
              <a:t>Part 4</a:t>
            </a:r>
            <a:endParaRPr lang="zh-CN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241174" y="3073146"/>
            <a:ext cx="721995" cy="3683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dirty="0" smtClean="0">
                <a:latin typeface="Arial" pitchFamily="34" charset="0"/>
                <a:ea typeface="Arial" pitchFamily="34" charset="0"/>
              </a:rPr>
              <a:t>Part1</a:t>
            </a:r>
            <a:endParaRPr lang="en-US" altLang="zh-CN" dirty="0" smtClean="0">
              <a:latin typeface="Arial" pitchFamily="34" charset="0"/>
              <a:ea typeface="Arial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813619" y="3073146"/>
            <a:ext cx="782955" cy="3683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dirty="0" smtClean="0">
                <a:latin typeface="Arial" pitchFamily="34" charset="0"/>
                <a:ea typeface="Arial" pitchFamily="34" charset="0"/>
              </a:rPr>
              <a:t>Part 2</a:t>
            </a:r>
            <a:endParaRPr lang="zh-CN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517692" y="3073146"/>
            <a:ext cx="709295" cy="3683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dirty="0" smtClean="0">
                <a:latin typeface="Arial" pitchFamily="34" charset="0"/>
                <a:ea typeface="Arial" pitchFamily="34" charset="0"/>
              </a:rPr>
              <a:t>Part3</a:t>
            </a:r>
            <a:endParaRPr lang="zh-CN" altLang="en-US" dirty="0">
              <a:latin typeface="Arial" pitchFamily="34" charset="0"/>
              <a:ea typeface="Arial" pitchFamily="34" charset="0"/>
            </a:endParaRPr>
          </a:p>
        </p:txBody>
      </p:sp>
      <p:sp>
        <p:nvSpPr>
          <p:cNvPr id="38" name="任意多边形 37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610" y="1810385"/>
            <a:ext cx="9551035" cy="362966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29" name="任意多边形 28"/>
          <p:cNvSpPr/>
          <p:nvPr/>
        </p:nvSpPr>
        <p:spPr>
          <a:xfrm>
            <a:off x="567055" y="1271905"/>
            <a:ext cx="1151890" cy="77025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 rot="0">
            <a:off x="367044" y="5160423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567055" y="1520190"/>
            <a:ext cx="14789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Part1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245360" y="3789680"/>
            <a:ext cx="732282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</a:t>
            </a:r>
            <a:r>
              <a:rPr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When we download the program, press the button on the handle. The colorful lights on the handle illuminate the same color as the buttons.</a:t>
            </a:r>
            <a:endParaRPr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图片 5" descr="IMG_20180907_1753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900" y="1812925"/>
            <a:ext cx="1984375" cy="1489075"/>
          </a:xfrm>
          <a:prstGeom prst="rect">
            <a:avLst/>
          </a:prstGeom>
        </p:spPr>
      </p:pic>
      <p:pic>
        <p:nvPicPr>
          <p:cNvPr id="8" name="图片 7" descr="IMG_20180907_1752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650" y="1812925"/>
            <a:ext cx="1984375" cy="1489075"/>
          </a:xfrm>
          <a:prstGeom prst="rect">
            <a:avLst/>
          </a:prstGeom>
        </p:spPr>
      </p:pic>
      <p:pic>
        <p:nvPicPr>
          <p:cNvPr id="13" name="图片 12" descr="IMG_20180907_1752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7575" y="1812925"/>
            <a:ext cx="1984375" cy="1489075"/>
          </a:xfrm>
          <a:prstGeom prst="rect">
            <a:avLst/>
          </a:prstGeom>
        </p:spPr>
      </p:pic>
      <p:pic>
        <p:nvPicPr>
          <p:cNvPr id="14" name="图片 13" descr="IMG_20180907_17525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5430" y="1812925"/>
            <a:ext cx="1984375" cy="1489075"/>
          </a:xfrm>
          <a:prstGeom prst="rect">
            <a:avLst/>
          </a:prstGeom>
        </p:spPr>
      </p:pic>
      <p:sp>
        <p:nvSpPr>
          <p:cNvPr id="10" name="标题 9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38" name="任意多边形 37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505" y="1827530"/>
            <a:ext cx="9551035" cy="362966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10" name="任意多边形 9"/>
          <p:cNvSpPr/>
          <p:nvPr/>
        </p:nvSpPr>
        <p:spPr>
          <a:xfrm>
            <a:off x="567055" y="1280795"/>
            <a:ext cx="1042035" cy="76136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317514" y="5177568"/>
            <a:ext cx="724486" cy="458769"/>
            <a:chOff x="560275" y="3433438"/>
            <a:chExt cx="1198188" cy="758734"/>
          </a:xfrm>
        </p:grpSpPr>
        <p:sp>
          <p:nvSpPr>
            <p:cNvPr id="12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 flipH="1">
            <a:off x="567055" y="1520190"/>
            <a:ext cx="115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Part2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001252" y="2155123"/>
            <a:ext cx="2316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itchFamily="34" charset="0"/>
                <a:ea typeface="Arial" pitchFamily="34" charset="0"/>
                <a:sym typeface="+mn-ea"/>
              </a:rPr>
              <a:t>Hardware</a:t>
            </a:r>
            <a:r>
              <a:rPr lang="zh-CN" altLang="en-US" sz="24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：</a:t>
            </a:r>
            <a:endParaRPr lang="zh-CN" altLang="en-US" sz="24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802380" y="2922905"/>
            <a:ext cx="558355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itchFamily="34" charset="0"/>
                <a:ea typeface="Arial" pitchFamily="34" charset="0"/>
              </a:rPr>
              <a:t>● </a:t>
            </a:r>
            <a:r>
              <a:rPr lang="en-US" altLang="zh-CN" sz="3200"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itchFamily="34" charset="0"/>
                <a:ea typeface="Arial" pitchFamily="34" charset="0"/>
                <a:sym typeface="+mn-ea"/>
              </a:rPr>
              <a:t>1 X micro:bit Game Handle</a:t>
            </a:r>
            <a:endParaRPr lang="en-US" altLang="zh-CN" sz="3200">
              <a:solidFill>
                <a:srgbClr val="0070C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itchFamily="34" charset="0"/>
              <a:ea typeface="Arial" pitchFamily="34" charset="0"/>
            </a:endParaRPr>
          </a:p>
          <a:p>
            <a:r>
              <a:rPr lang="en-US" altLang="zh-CN" sz="3200"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itchFamily="34" charset="0"/>
                <a:ea typeface="Arial" pitchFamily="34" charset="0"/>
                <a:sym typeface="+mn-ea"/>
              </a:rPr>
              <a:t>● 1 X Micro USB Cable</a:t>
            </a:r>
            <a:endParaRPr lang="en-US" altLang="zh-CN" sz="3200" dirty="0">
              <a:solidFill>
                <a:schemeClr val="accent5">
                  <a:lumMod val="75000"/>
                </a:schemeClr>
              </a:solidFill>
              <a:latin typeface="宋体" pitchFamily="2" charset="-122"/>
              <a:ea typeface="宋体" pitchFamily="2" charset="-122"/>
              <a:cs typeface="宋体" pitchFamily="2" charset="-122"/>
            </a:endParaRPr>
          </a:p>
          <a:p>
            <a:endParaRPr lang="zh-CN" altLang="en-US" sz="3200" dirty="0">
              <a:solidFill>
                <a:schemeClr val="accent5">
                  <a:lumMod val="7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17" name="标题 16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610" y="1827530"/>
            <a:ext cx="9551035" cy="362966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12" name="任意多边形 11"/>
          <p:cNvSpPr/>
          <p:nvPr/>
        </p:nvSpPr>
        <p:spPr>
          <a:xfrm>
            <a:off x="567055" y="1280795"/>
            <a:ext cx="1042035" cy="76136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317514" y="5177568"/>
            <a:ext cx="724486" cy="458769"/>
            <a:chOff x="560275" y="3433438"/>
            <a:chExt cx="1198188" cy="758734"/>
          </a:xfrm>
        </p:grpSpPr>
        <p:sp>
          <p:nvSpPr>
            <p:cNvPr id="14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 flipH="1">
            <a:off x="567055" y="1520190"/>
            <a:ext cx="115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Part2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42390" y="2319655"/>
            <a:ext cx="9468485" cy="29711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200" baseline="-25000" dirty="0">
                <a:solidFill>
                  <a:srgbClr val="FF0000"/>
                </a:solidFill>
                <a:ea typeface="宋体" pitchFamily="2" charset="-122"/>
                <a:cs typeface="+mn-lt"/>
              </a:rPr>
              <a:t>1.Online:  </a:t>
            </a:r>
            <a:r>
              <a:rPr sz="3200" baseline="-25000" dirty="0">
                <a:ea typeface="宋体" pitchFamily="2" charset="-122"/>
              </a:rPr>
              <a:t>Connect Micro:bit to the computer via USB cable, and the computer will pop up a U disk and click the URL in the U disk to enter the programming interface.</a:t>
            </a:r>
            <a:r>
              <a:rPr sz="3200" baseline="-25000" dirty="0">
                <a:ea typeface="宋体" pitchFamily="2" charset="-122"/>
                <a:sym typeface="+mn-ea"/>
              </a:rPr>
              <a:t>Enter this URL </a:t>
            </a:r>
            <a:r>
              <a:rPr sz="3200" baseline="-25000" dirty="0">
                <a:solidFill>
                  <a:srgbClr val="FF0000"/>
                </a:solidFill>
                <a:ea typeface="宋体" pitchFamily="2" charset="-122"/>
                <a:sym typeface="+mn-ea"/>
              </a:rPr>
              <a:t>https://github.com/lzty634158/GHBit</a:t>
            </a:r>
            <a:r>
              <a:rPr sz="3200" baseline="-25000" dirty="0">
                <a:ea typeface="宋体" pitchFamily="2" charset="-122"/>
                <a:sym typeface="+mn-ea"/>
              </a:rPr>
              <a:t> to get the package named GHBit</a:t>
            </a:r>
            <a:r>
              <a:rPr lang="en-US" sz="3200" baseline="-25000" dirty="0">
                <a:ea typeface="宋体" pitchFamily="2" charset="-122"/>
                <a:sym typeface="+mn-ea"/>
              </a:rPr>
              <a:t>.</a:t>
            </a:r>
            <a:endParaRPr lang="en-US" sz="3200" baseline="-25000" dirty="0">
              <a:ea typeface="宋体" pitchFamily="2" charset="-122"/>
              <a:sym typeface="+mn-ea"/>
            </a:endParaRPr>
          </a:p>
          <a:p>
            <a:pPr algn="l"/>
            <a:endParaRPr lang="zh-CN" altLang="en-US" sz="3200" baseline="-25000" dirty="0">
              <a:solidFill>
                <a:schemeClr val="tx1"/>
              </a:solidFill>
              <a:latin typeface="宋体" pitchFamily="2" charset="-122"/>
              <a:ea typeface="宋体" pitchFamily="2" charset="-122"/>
            </a:endParaRPr>
          </a:p>
          <a:p>
            <a:r>
              <a:rPr lang="en-US" altLang="zh-CN" sz="3200" baseline="-25000" dirty="0">
                <a:solidFill>
                  <a:srgbClr val="FF0000"/>
                </a:solidFill>
                <a:ea typeface="宋体" pitchFamily="2" charset="-122"/>
                <a:cs typeface="+mn-lt"/>
              </a:rPr>
              <a:t>2.offline：</a:t>
            </a:r>
            <a:r>
              <a:rPr lang="en-US" altLang="zh-CN" sz="3200" baseline="-25000" dirty="0">
                <a:solidFill>
                  <a:schemeClr val="tx1"/>
                </a:solidFill>
                <a:ea typeface="宋体" pitchFamily="2" charset="-122"/>
                <a:cs typeface="+mn-lt"/>
              </a:rPr>
              <a:t>Open micro:bit offline programming software and add GHBit package.Click on "Advanced" and select "Add Package".</a:t>
            </a:r>
            <a:r>
              <a:rPr sz="3200" baseline="-25000" dirty="0">
                <a:ea typeface="宋体" pitchFamily="2" charset="-122"/>
              </a:rPr>
              <a:t>Enter this URL </a:t>
            </a:r>
            <a:r>
              <a:rPr sz="3200" baseline="-25000" dirty="0">
                <a:solidFill>
                  <a:srgbClr val="FF0000"/>
                </a:solidFill>
                <a:ea typeface="宋体" pitchFamily="2" charset="-122"/>
              </a:rPr>
              <a:t>https://github.com/lzty634158/GHBit</a:t>
            </a:r>
            <a:r>
              <a:rPr sz="3200" baseline="-25000" dirty="0">
                <a:ea typeface="宋体" pitchFamily="2" charset="-122"/>
              </a:rPr>
              <a:t> to get the package named GHBit</a:t>
            </a:r>
            <a:r>
              <a:rPr lang="en-US" sz="3200" baseline="-25000" dirty="0">
                <a:ea typeface="宋体" pitchFamily="2" charset="-122"/>
              </a:rPr>
              <a:t>.</a:t>
            </a:r>
            <a:endParaRPr lang="en-US" sz="3200" baseline="-25000" dirty="0">
              <a:ea typeface="宋体" pitchFamily="2" charset="-122"/>
            </a:endParaRPr>
          </a:p>
          <a:p>
            <a:endParaRPr lang="en-US" sz="3200" baseline="-25000" dirty="0">
              <a:ea typeface="宋体" pitchFamily="2" charset="-122"/>
            </a:endParaRPr>
          </a:p>
          <a:p>
            <a:r>
              <a:rPr lang="en-US" sz="3200" baseline="-25000" dirty="0">
                <a:ea typeface="宋体" pitchFamily="2" charset="-122"/>
              </a:rPr>
              <a:t>Note: If you already have a GHBit package, you don't need to add it repeatedly.</a:t>
            </a:r>
            <a:endParaRPr lang="en-US" sz="3200" baseline="-25000" dirty="0">
              <a:ea typeface="宋体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642995" y="1981835"/>
            <a:ext cx="46609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accent6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itchFamily="34" charset="0"/>
                <a:ea typeface="Arial" pitchFamily="34" charset="0"/>
              </a:rPr>
              <a:t>Two programming methods</a:t>
            </a:r>
            <a:endParaRPr lang="en-US" altLang="zh-CN" sz="2800" b="1">
              <a:solidFill>
                <a:schemeClr val="accent6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itchFamily="34" charset="0"/>
              <a:ea typeface="Arial" pitchFamily="34" charset="0"/>
            </a:endParaRPr>
          </a:p>
        </p:txBody>
      </p:sp>
      <p:sp>
        <p:nvSpPr>
          <p:cNvPr id="19" name="标题 18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567055" y="1280795"/>
            <a:ext cx="1042035" cy="76136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317514" y="5177568"/>
            <a:ext cx="724486" cy="458769"/>
            <a:chOff x="560275" y="3433438"/>
            <a:chExt cx="1198188" cy="758734"/>
          </a:xfrm>
        </p:grpSpPr>
        <p:sp>
          <p:nvSpPr>
            <p:cNvPr id="9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 flipH="1">
            <a:off x="567055" y="1520190"/>
            <a:ext cx="115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Part3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820160" y="1369695"/>
            <a:ext cx="42532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cs typeface="+mn-lt"/>
              </a:rPr>
              <a:t>Programming interface</a:t>
            </a:r>
            <a:endParaRPr lang="zh-CN" altLang="en-US" sz="3200" b="1">
              <a:solidFill>
                <a:schemeClr val="bg1"/>
              </a:solidFill>
              <a:cs typeface="+mn-lt"/>
            </a:endParaRPr>
          </a:p>
        </p:txBody>
      </p:sp>
      <p:sp>
        <p:nvSpPr>
          <p:cNvPr id="15" name="标题 14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940" y="1953260"/>
            <a:ext cx="6880860" cy="37185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610" y="1756410"/>
            <a:ext cx="9551035" cy="362966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14" name="任意多边形 13"/>
          <p:cNvSpPr/>
          <p:nvPr/>
        </p:nvSpPr>
        <p:spPr>
          <a:xfrm>
            <a:off x="567055" y="1280795"/>
            <a:ext cx="1042035" cy="76136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317514" y="5177568"/>
            <a:ext cx="724486" cy="458769"/>
            <a:chOff x="560275" y="3433438"/>
            <a:chExt cx="1198188" cy="758734"/>
          </a:xfrm>
        </p:grpSpPr>
        <p:sp>
          <p:nvSpPr>
            <p:cNvPr id="1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 flipH="1">
            <a:off x="567055" y="1520190"/>
            <a:ext cx="115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Part3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730240" y="1815465"/>
            <a:ext cx="40716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accent1">
                    <a:lumMod val="75000"/>
                  </a:schemeClr>
                </a:solidFill>
                <a:cs typeface="+mn-lt"/>
              </a:rPr>
              <a:t>Start programming</a:t>
            </a:r>
            <a:endParaRPr lang="zh-CN" altLang="en-US" sz="3200" b="1">
              <a:solidFill>
                <a:schemeClr val="accent1">
                  <a:lumMod val="75000"/>
                </a:schemeClr>
              </a:solidFill>
              <a:cs typeface="+mn-lt"/>
            </a:endParaRPr>
          </a:p>
        </p:txBody>
      </p:sp>
      <p:sp>
        <p:nvSpPr>
          <p:cNvPr id="20" name="标题 19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21" name="任意多边形 20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142865" y="2670810"/>
            <a:ext cx="484822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 dirty="0">
                <a:solidFill>
                  <a:schemeClr val="accent5">
                    <a:lumMod val="75000"/>
                  </a:schemeClr>
                </a:solidFill>
                <a:latin typeface="微软雅黑 Light" charset="-122"/>
                <a:ea typeface="微软雅黑 Light" charset="-122"/>
              </a:rPr>
              <a:t>     </a:t>
            </a:r>
            <a:r>
              <a:rPr sz="2400" dirty="0">
                <a:solidFill>
                  <a:schemeClr val="accent5">
                    <a:lumMod val="75000"/>
                  </a:schemeClr>
                </a:solidFill>
              </a:rPr>
              <a:t>The “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on start</a:t>
            </a:r>
            <a:r>
              <a:rPr sz="2400" dirty="0">
                <a:solidFill>
                  <a:schemeClr val="accent5">
                    <a:lumMod val="75000"/>
                  </a:schemeClr>
                </a:solidFill>
              </a:rPr>
              <a:t>” building block means that when the micro:bi Game Handle is turned on, the blocks in “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on start</a:t>
            </a:r>
            <a:r>
              <a:rPr sz="2400" dirty="0">
                <a:solidFill>
                  <a:schemeClr val="accent5">
                    <a:lumMod val="75000"/>
                  </a:schemeClr>
                </a:solidFill>
              </a:rPr>
              <a:t>” start executing and execute only once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.</a:t>
            </a:r>
            <a:endParaRPr lang="en-US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4320" y="1717040"/>
            <a:ext cx="3348355" cy="37077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140" y="1827530"/>
            <a:ext cx="9551035" cy="362966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12" name="任意多边形 11"/>
          <p:cNvSpPr/>
          <p:nvPr/>
        </p:nvSpPr>
        <p:spPr>
          <a:xfrm>
            <a:off x="567055" y="1280795"/>
            <a:ext cx="1042035" cy="76136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317514" y="5177568"/>
            <a:ext cx="724486" cy="458769"/>
            <a:chOff x="560275" y="3433438"/>
            <a:chExt cx="1198188" cy="758734"/>
          </a:xfrm>
        </p:grpSpPr>
        <p:sp>
          <p:nvSpPr>
            <p:cNvPr id="14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7" name="文本框 16"/>
          <p:cNvSpPr txBox="1"/>
          <p:nvPr/>
        </p:nvSpPr>
        <p:spPr>
          <a:xfrm flipH="1">
            <a:off x="567055" y="1520190"/>
            <a:ext cx="115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Part3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8" name="标题 17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19" name="任意多边形 18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195" y="1885950"/>
            <a:ext cx="3647440" cy="357124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5012055" y="2489200"/>
            <a:ext cx="545719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 b="1" dirty="0">
                <a:solidFill>
                  <a:schemeClr val="accent5">
                    <a:lumMod val="75000"/>
                  </a:schemeClr>
                </a:solidFill>
                <a:latin typeface="微软雅黑 Light" charset="-122"/>
                <a:ea typeface="微软雅黑 Light" charset="-122"/>
              </a:rPr>
              <a:t>Turn off the colorful lights.</a:t>
            </a:r>
            <a:endParaRPr lang="en-US" altLang="zh-CN" sz="2400" b="1" dirty="0">
              <a:solidFill>
                <a:schemeClr val="accent5">
                  <a:lumMod val="75000"/>
                </a:schemeClr>
              </a:solidFill>
              <a:latin typeface="微软雅黑 Light" charset="-122"/>
              <a:ea typeface="微软雅黑 Light" charset="-122"/>
            </a:endParaRPr>
          </a:p>
          <a:p>
            <a:pPr algn="l"/>
            <a:endParaRPr lang="en-US" altLang="zh-CN" sz="2400" b="1" dirty="0">
              <a:solidFill>
                <a:schemeClr val="accent5">
                  <a:lumMod val="75000"/>
                </a:schemeClr>
              </a:solidFill>
              <a:latin typeface="微软雅黑 Light" charset="-122"/>
              <a:ea typeface="微软雅黑 Light" charset="-122"/>
            </a:endParaRPr>
          </a:p>
          <a:p>
            <a:pPr algn="l"/>
            <a:r>
              <a:rPr sz="2400" dirty="0">
                <a:solidFill>
                  <a:schemeClr val="accent5">
                    <a:lumMod val="75000"/>
                  </a:schemeClr>
                </a:solidFill>
                <a:ea typeface="宋体" pitchFamily="2" charset="-122"/>
                <a:cs typeface="+mn-lt"/>
              </a:rPr>
              <a:t>Note: Every time you complete an experiment on a colorful light, you need to use a program that turns off the colorful lights. Otherwise the colorful lights will remain on.</a:t>
            </a:r>
            <a:endParaRPr sz="2400" dirty="0">
              <a:solidFill>
                <a:schemeClr val="accent5">
                  <a:lumMod val="75000"/>
                </a:schemeClr>
              </a:solidFill>
              <a:ea typeface="宋体" pitchFamily="2" charset="-122"/>
              <a:cs typeface="+mn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035" y="1635125"/>
            <a:ext cx="9551035" cy="362966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29" name="任意多边形 28"/>
          <p:cNvSpPr/>
          <p:nvPr/>
        </p:nvSpPr>
        <p:spPr>
          <a:xfrm>
            <a:off x="567055" y="1280795"/>
            <a:ext cx="1042035" cy="76136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317514" y="5177568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flipH="1">
            <a:off x="567055" y="1520190"/>
            <a:ext cx="115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Part3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823585" y="2272030"/>
            <a:ext cx="4498340" cy="826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2400" dirty="0">
                <a:solidFill>
                  <a:schemeClr val="accent5">
                    <a:lumMod val="75000"/>
                  </a:schemeClr>
                </a:solidFill>
                <a:ea typeface="微软雅黑 Light" charset="-122"/>
                <a:cs typeface="+mn-lt"/>
              </a:rPr>
              <a:t>          </a:t>
            </a:r>
            <a:r>
              <a:rPr sz="2400" dirty="0">
                <a:solidFill>
                  <a:schemeClr val="accent5">
                    <a:lumMod val="75000"/>
                  </a:schemeClr>
                </a:solidFill>
                <a:ea typeface="微软雅黑 Light" charset="-122"/>
                <a:cs typeface="+mn-lt"/>
              </a:rPr>
              <a:t>This is a building block for button detection.</a:t>
            </a:r>
            <a:endParaRPr lang="en-US" sz="2400" dirty="0">
              <a:solidFill>
                <a:schemeClr val="accent5">
                  <a:lumMod val="75000"/>
                </a:schemeClr>
              </a:solidFill>
              <a:ea typeface="微软雅黑 Light" charset="-122"/>
              <a:cs typeface="+mn-lt"/>
            </a:endParaRPr>
          </a:p>
        </p:txBody>
      </p:sp>
      <p:sp>
        <p:nvSpPr>
          <p:cNvPr id="19" name="标题 18"/>
          <p:cNvSpPr>
            <a:spLocks noGrp="1"/>
          </p:cNvSpPr>
          <p:nvPr>
            <p:ph type="ctrTitle"/>
          </p:nvPr>
        </p:nvSpPr>
        <p:spPr>
          <a:xfrm>
            <a:off x="2696845" y="522605"/>
            <a:ext cx="9144000" cy="910590"/>
          </a:xfrm>
        </p:spPr>
        <p:txBody>
          <a:bodyPr/>
          <a:p>
            <a:r>
              <a:rPr lang="en-US" altLang="zh-CN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micro:bit p</a:t>
            </a:r>
            <a:r>
              <a:rPr lang="zh-CN" altLang="en-US" sz="3600">
                <a:solidFill>
                  <a:schemeClr val="accent2"/>
                </a:solidFill>
                <a:latin typeface="+mn-lt"/>
                <a:ea typeface="微软雅黑" charset="-122"/>
                <a:cs typeface="+mn-lt"/>
              </a:rPr>
              <a:t>rogramming tutorial</a:t>
            </a:r>
            <a:endParaRPr lang="zh-CN" altLang="en-US" sz="3600">
              <a:solidFill>
                <a:schemeClr val="accent2"/>
              </a:solidFill>
              <a:latin typeface="+mn-lt"/>
              <a:ea typeface="微软雅黑" charset="-122"/>
              <a:cs typeface="+mn-lt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408940" y="5568315"/>
            <a:ext cx="11335385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Yahboom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     </a:t>
            </a:r>
            <a:r>
              <a:rPr lang="en-US" altLang="zh-CN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micro:bit t</a:t>
            </a:r>
            <a:r>
              <a:rPr lang="zh-CN" altLang="en-US" sz="280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utorial</a:t>
            </a:r>
            <a:endParaRPr lang="zh-CN" altLang="en-US" sz="2800">
              <a:solidFill>
                <a:schemeClr val="bg1"/>
              </a:solidFill>
              <a:latin typeface="微软雅黑" charset="-122"/>
              <a:ea typeface="微软雅黑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440" y="2320290"/>
            <a:ext cx="4028440" cy="14097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3043</Words>
  <Application>WPS 演示</Application>
  <PresentationFormat>宽屏</PresentationFormat>
  <Paragraphs>156</Paragraphs>
  <Slides>14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主题</vt:lpstr>
      <vt:lpstr>micro:bit programming tutorial</vt:lpstr>
      <vt:lpstr>micro:bit programming tutorial</vt:lpstr>
      <vt:lpstr>micro:bit programming tutorial</vt:lpstr>
      <vt:lpstr>micro:bit programming tutorial</vt:lpstr>
      <vt:lpstr>micro:bit programming tutorial</vt:lpstr>
      <vt:lpstr>micro:bit programming tutorial</vt:lpstr>
      <vt:lpstr>micro:bit programming tutorial</vt:lpstr>
      <vt:lpstr>micro:bit programming tutorial</vt:lpstr>
      <vt:lpstr>micro:bit programming tutorial</vt:lpstr>
      <vt:lpstr>micro:bit programming tutorial</vt:lpstr>
      <vt:lpstr>micro:bit programming tutorial</vt:lpstr>
      <vt:lpstr>micro:bit programming tutorial</vt:lpstr>
      <vt:lpstr>micro:bit programming tutorial</vt:lpstr>
      <vt:lpstr>micro:bit programming tutorial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57</cp:revision>
  <dcterms:created xsi:type="dcterms:W3CDTF">2018-09-06T08:46:00Z</dcterms:created>
  <dcterms:modified xsi:type="dcterms:W3CDTF">2020-06-08T03:21:08Z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